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7" r:id="rId3"/>
    <p:sldId id="257" r:id="rId4"/>
    <p:sldId id="282" r:id="rId5"/>
    <p:sldId id="283" r:id="rId6"/>
    <p:sldId id="269" r:id="rId7"/>
    <p:sldId id="276" r:id="rId8"/>
    <p:sldId id="270" r:id="rId9"/>
    <p:sldId id="281" r:id="rId10"/>
    <p:sldId id="275" r:id="rId11"/>
    <p:sldId id="266" r:id="rId12"/>
  </p:sldIdLst>
  <p:sldSz cx="12192000" cy="6858000"/>
  <p:notesSz cx="6858000" cy="9144000"/>
  <p:embeddedFontLst>
    <p:embeddedFont>
      <p:font typeface="Bebas Neue" panose="020B0606020202050201" pitchFamily="3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Nunito Sans" pitchFamily="2" charset="0"/>
      <p:regular r:id="rId24"/>
      <p:bold r:id="rId25"/>
      <p:italic r:id="rId26"/>
    </p:embeddedFont>
    <p:embeddedFont>
      <p:font typeface="Segoe UI Symbol" panose="020B0502040204020203" pitchFamily="34" charset="0"/>
      <p:regular r:id="rId27"/>
    </p:embeddedFont>
    <p:embeddedFont>
      <p:font typeface="Source Code Pro" panose="020B0509030403020204" pitchFamily="49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733"/>
    <a:srgbClr val="FFFFFF"/>
    <a:srgbClr val="000000"/>
    <a:srgbClr val="F97BB3"/>
    <a:srgbClr val="FF1488"/>
    <a:srgbClr val="006084"/>
    <a:srgbClr val="286E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56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FB84-7935-4E8B-99EB-D4AA62CA1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2F263-7226-477D-8D9E-4CC817FA2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6AA2E-DC6C-4385-B188-0480C344A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E95D-DD24-4184-ADF6-189D03493304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6F5B1-F086-477A-865F-F1544ED3B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65DDE-6610-48B8-BE61-177AAB1B0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25C6E-DDD6-4BF1-89E9-3755564A4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234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C8D66-1F9F-4D91-BAD9-5175E697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16AA56-1254-40E7-9DBF-A8F86DF2B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E6C46-957E-44C3-8138-0A645650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E95D-DD24-4184-ADF6-189D03493304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05C41-05D1-4A22-A680-1395F7F8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186DE-63BD-40FC-95FB-6EA1878A8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25C6E-DDD6-4BF1-89E9-3755564A4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05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73D869-94A2-4205-A739-B2B37EF3C3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604D0D-7FD5-493B-8623-80E70AEFC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13388-68CB-4266-89C2-8D1F081C2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E95D-DD24-4184-ADF6-189D03493304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72A5F-62B5-40CF-8731-666DC07B6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8C922-86C2-418C-9231-0A3EDCFC6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25C6E-DDD6-4BF1-89E9-3755564A4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61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4C2A-52A4-4BA5-9FD4-8531E4AB0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DF7E2-5E0D-4AB5-BB2A-97734B4B3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AEFD2-A2AB-4EA0-A2B8-65EB587A6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E95D-DD24-4184-ADF6-189D03493304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8D09D-FA49-4E4F-8DA7-4B506D23A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D141B-F257-4132-936B-44B77B3E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25C6E-DDD6-4BF1-89E9-3755564A4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27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E1389-624A-4BB5-AA82-459570ADE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11ECE-CC90-4B58-8E71-3ED7C758C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27367-517D-4F93-A60A-1F0ACF1A8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E95D-DD24-4184-ADF6-189D03493304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C7386-DC7B-41F9-A392-E13E3A123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6EC3F-E085-4302-B1F0-D0CEDAB50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25C6E-DDD6-4BF1-89E9-3755564A4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7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65E7A-1255-4085-B9EA-7E1533FE9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0CB56-1B97-440D-A0F4-D1F1ACE996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2E056-07CD-4468-9939-7C4C2639E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F16B8-15DD-4008-B4F2-12499A610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E95D-DD24-4184-ADF6-189D03493304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657D77-E553-47E6-B640-E3C7C2CD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CEBC6-F1A8-4BB0-AA7C-FFC872EC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25C6E-DDD6-4BF1-89E9-3755564A4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99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DF0D-E03F-42DE-BD71-1D2683B50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C26A4-7273-4C09-98FD-6BA2836CB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E969B-ED8F-46EF-B279-00A1419F4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DD65E2-A102-4CF9-9605-0D690F4D6A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A72E13-0625-429D-94F3-67910857C3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C3A1F2-E2E4-48FF-8542-541979C35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E95D-DD24-4184-ADF6-189D03493304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685D4B-5E35-4FF5-913C-10BEF8ACD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DA21A5-E4AE-4ECB-923F-E922F505D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25C6E-DDD6-4BF1-89E9-3755564A4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05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90B99-E49D-476B-AE08-D1F5FB19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0954D3-5775-443E-AE28-7F948D7A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E95D-DD24-4184-ADF6-189D03493304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A233F-CC9F-45E9-A10B-04EDF4A25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54561-8F49-4A8F-A484-030A6CE9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25C6E-DDD6-4BF1-89E9-3755564A4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9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4F619D-7CE8-4A40-8442-0F733D4BA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E95D-DD24-4184-ADF6-189D03493304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36DF22-7919-4AE9-9D17-E6B0EE64E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49917-704C-4779-8222-B550F779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25C6E-DDD6-4BF1-89E9-3755564A4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10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A0C70-8874-400A-B5CD-06E68C9D0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2052C-0AB0-4CA0-B904-C031F6D1B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0256D6-600A-4060-998E-B21D1FB25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D6B6A-7983-4BA4-9C53-BF4FAA00C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E95D-DD24-4184-ADF6-189D03493304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2FE9F-1DA4-4CBD-8B6B-67406637B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AFAF9-7C42-4730-A633-835E1E48E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25C6E-DDD6-4BF1-89E9-3755564A4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29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9AC72-0D22-408A-B892-15AF39FF9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C6DBE0-920C-4087-B079-CB4FE6F485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5EF99-C1AD-4896-881B-0F2D98B37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6B536-5032-423B-8558-6B784EC31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AE95D-DD24-4184-ADF6-189D03493304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D59A7-8A59-4218-8E66-9BCD68CBA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FF3A0-7245-4B00-83A2-76D4EF259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25C6E-DDD6-4BF1-89E9-3755564A4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43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BF9879-D361-4FCF-9806-7FD626B0B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BFE5-3D22-4367-8ECC-8410055AB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6B0D4-D283-4E9A-9EF2-740CA8573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AE95D-DD24-4184-ADF6-189D03493304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CB3B9-899F-4394-B3A7-6E8E0F45D0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36A7E-B02F-4056-80B2-D714DCDC7F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25C6E-DDD6-4BF1-89E9-3755564A4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3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github.com/jsureka/BUET_HACKATHON_2023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A31452-DFC5-4D72-997B-E2F4D974E923}"/>
              </a:ext>
            </a:extLst>
          </p:cNvPr>
          <p:cNvSpPr/>
          <p:nvPr/>
        </p:nvSpPr>
        <p:spPr>
          <a:xfrm>
            <a:off x="5418667" y="0"/>
            <a:ext cx="6773333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522A07-C0FB-4F13-8201-1D1B84EFB944}"/>
              </a:ext>
            </a:extLst>
          </p:cNvPr>
          <p:cNvSpPr txBox="1"/>
          <p:nvPr/>
        </p:nvSpPr>
        <p:spPr>
          <a:xfrm>
            <a:off x="6659168" y="3429000"/>
            <a:ext cx="4518106" cy="1234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b="1" dirty="0">
                <a:solidFill>
                  <a:schemeClr val="bg1"/>
                </a:solidFill>
                <a:latin typeface="Nunito Sans" panose="00000500000000000000" pitchFamily="2" charset="0"/>
              </a:rPr>
              <a:t>Team GGWP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B78897-7AFF-4BFF-A185-69E992B0E56F}"/>
              </a:ext>
            </a:extLst>
          </p:cNvPr>
          <p:cNvSpPr txBox="1"/>
          <p:nvPr/>
        </p:nvSpPr>
        <p:spPr>
          <a:xfrm>
            <a:off x="637137" y="2693479"/>
            <a:ext cx="4288743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Source Code Pro" panose="020B0604020202020204" pitchFamily="49" charset="0"/>
              </a:rPr>
              <a:t>BUET CSE FEST 2023</a:t>
            </a:r>
            <a:endParaRPr lang="en-US" sz="2000" b="0" i="0" dirty="0">
              <a:solidFill>
                <a:schemeClr val="accent1">
                  <a:lumMod val="75000"/>
                </a:schemeClr>
              </a:solidFill>
              <a:effectLst/>
              <a:latin typeface="Lato" panose="020F0502020204030203" pitchFamily="34" charset="0"/>
            </a:endParaRPr>
          </a:p>
          <a:p>
            <a:pPr algn="ctr"/>
            <a:r>
              <a:rPr lang="en-US" sz="5400" b="1" i="0" dirty="0">
                <a:solidFill>
                  <a:schemeClr val="accent1">
                    <a:lumMod val="75000"/>
                  </a:schemeClr>
                </a:solidFill>
                <a:effectLst/>
                <a:latin typeface="Source Code Pro" panose="020B0604020202020204" pitchFamily="49" charset="0"/>
              </a:rPr>
              <a:t>HACKATHON</a:t>
            </a:r>
            <a:br>
              <a:rPr lang="en-US" sz="5400" b="1" i="0" dirty="0">
                <a:solidFill>
                  <a:schemeClr val="accent1">
                    <a:lumMod val="75000"/>
                  </a:schemeClr>
                </a:solidFill>
                <a:effectLst/>
                <a:latin typeface="Source Code Pro" panose="020B0604020202020204" pitchFamily="49" charset="0"/>
              </a:rPr>
            </a:b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</a:t>
            </a:r>
            <a:r>
              <a:rPr lang="en-US" sz="4400" b="0" i="0" dirty="0">
                <a:solidFill>
                  <a:schemeClr val="accent1">
                    <a:lumMod val="75000"/>
                  </a:schemeClr>
                </a:solidFill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EB3</a:t>
            </a:r>
            <a:endParaRPr lang="en-US" sz="2000" b="0" i="0" dirty="0">
              <a:solidFill>
                <a:schemeClr val="accent1">
                  <a:lumMod val="75000"/>
                </a:schemeClr>
              </a:solidFill>
              <a:effectLst/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030" name="Picture 6" descr="Ethereum Logo GIFs - Get the best GIF on GIPHY">
            <a:extLst>
              <a:ext uri="{FF2B5EF4-FFF2-40B4-BE49-F238E27FC236}">
                <a16:creationId xmlns:a16="http://schemas.microsoft.com/office/drawing/2014/main" id="{ABEB403E-C54D-472E-AA45-A17A9EB295B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999" y="736333"/>
            <a:ext cx="2692667" cy="269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825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B14214-BEDA-CF57-CBBA-F543D603851B}"/>
              </a:ext>
            </a:extLst>
          </p:cNvPr>
          <p:cNvSpPr txBox="1"/>
          <p:nvPr/>
        </p:nvSpPr>
        <p:spPr>
          <a:xfrm>
            <a:off x="1444954" y="2951946"/>
            <a:ext cx="51064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hlinkClick r:id="rId2"/>
              </a:rPr>
              <a:t>jsureka</a:t>
            </a:r>
            <a:r>
              <a:rPr lang="en-US" sz="2800" dirty="0">
                <a:hlinkClick r:id="rId2"/>
              </a:rPr>
              <a:t>/BUET_HACKATHON_2023 (github.com)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6D6865-D293-4E16-8ECC-34E046008F97}"/>
              </a:ext>
            </a:extLst>
          </p:cNvPr>
          <p:cNvSpPr/>
          <p:nvPr/>
        </p:nvSpPr>
        <p:spPr>
          <a:xfrm>
            <a:off x="7437120" y="0"/>
            <a:ext cx="4754880" cy="6858000"/>
          </a:xfrm>
          <a:prstGeom prst="rect">
            <a:avLst/>
          </a:prstGeom>
          <a:solidFill>
            <a:srgbClr val="1007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A88FFB-23D3-8B5B-DA14-927D917D117A}"/>
              </a:ext>
            </a:extLst>
          </p:cNvPr>
          <p:cNvSpPr txBox="1"/>
          <p:nvPr/>
        </p:nvSpPr>
        <p:spPr>
          <a:xfrm>
            <a:off x="8453351" y="2816568"/>
            <a:ext cx="2925654" cy="91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1400"/>
              </a:spcBef>
              <a:spcAft>
                <a:spcPts val="1200"/>
              </a:spcAft>
            </a:pPr>
            <a:r>
              <a:rPr lang="en-US" sz="4800" i="0" spc="230" dirty="0" err="1">
                <a:solidFill>
                  <a:schemeClr val="bg1"/>
                </a:solidFill>
                <a:effectLst/>
                <a:latin typeface="Bebas Neue" panose="020B0606020202050201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Github</a:t>
            </a:r>
            <a:r>
              <a:rPr lang="en-US" sz="4800" i="0" spc="230" dirty="0">
                <a:solidFill>
                  <a:schemeClr val="bg1"/>
                </a:solidFill>
                <a:effectLst/>
                <a:latin typeface="Bebas Neue" panose="020B0606020202050201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link</a:t>
            </a:r>
            <a:endParaRPr lang="en-US" sz="4800" i="1" spc="230" dirty="0">
              <a:solidFill>
                <a:schemeClr val="bg1"/>
              </a:solidFill>
              <a:effectLst/>
              <a:latin typeface="Bebas Neue" panose="020B0606020202050201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GitHub - 0-a-e/0-a-e">
            <a:extLst>
              <a:ext uri="{FF2B5EF4-FFF2-40B4-BE49-F238E27FC236}">
                <a16:creationId xmlns:a16="http://schemas.microsoft.com/office/drawing/2014/main" id="{63647240-144C-110E-C394-A6B81F993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973" y="1144516"/>
            <a:ext cx="1567121" cy="117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399800"/>
      </p:ext>
    </p:extLst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AC9BF60-80C9-4C8B-A0E9-2031448F6764}"/>
              </a:ext>
            </a:extLst>
          </p:cNvPr>
          <p:cNvSpPr/>
          <p:nvPr/>
        </p:nvSpPr>
        <p:spPr>
          <a:xfrm>
            <a:off x="0" y="993"/>
            <a:ext cx="12192000" cy="6858000"/>
          </a:xfrm>
          <a:prstGeom prst="rect">
            <a:avLst/>
          </a:prstGeom>
          <a:solidFill>
            <a:srgbClr val="1007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EC5988-CDF4-440C-811A-988FC76CB8A4}"/>
              </a:ext>
            </a:extLst>
          </p:cNvPr>
          <p:cNvSpPr txBox="1"/>
          <p:nvPr/>
        </p:nvSpPr>
        <p:spPr>
          <a:xfrm>
            <a:off x="2721361" y="2321169"/>
            <a:ext cx="706399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pies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40770182"/>
      </p:ext>
    </p:extLst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C1980026-A0CD-45F9-919E-15CA1E4CBAB8}"/>
              </a:ext>
            </a:extLst>
          </p:cNvPr>
          <p:cNvSpPr/>
          <p:nvPr/>
        </p:nvSpPr>
        <p:spPr>
          <a:xfrm>
            <a:off x="9221782" y="3107142"/>
            <a:ext cx="1213204" cy="121229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20DE03-043D-4AD8-ABD9-9A1D9E520917}"/>
              </a:ext>
            </a:extLst>
          </p:cNvPr>
          <p:cNvSpPr/>
          <p:nvPr/>
        </p:nvSpPr>
        <p:spPr>
          <a:xfrm>
            <a:off x="6306905" y="3091047"/>
            <a:ext cx="1213204" cy="121229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8D39559-8F9B-4868-AF73-72601C7259D4}"/>
              </a:ext>
            </a:extLst>
          </p:cNvPr>
          <p:cNvSpPr/>
          <p:nvPr/>
        </p:nvSpPr>
        <p:spPr>
          <a:xfrm>
            <a:off x="7744675" y="687791"/>
            <a:ext cx="1213204" cy="121229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A2D397-7C53-F3BE-7676-A48C1B717FCA}"/>
              </a:ext>
            </a:extLst>
          </p:cNvPr>
          <p:cNvSpPr txBox="1"/>
          <p:nvPr/>
        </p:nvSpPr>
        <p:spPr>
          <a:xfrm>
            <a:off x="533741" y="1755853"/>
            <a:ext cx="50586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unito Sans" panose="00000500000000000000" pitchFamily="2" charset="0"/>
              </a:rPr>
              <a:t>ARTeVERSE</a:t>
            </a:r>
            <a:endParaRPr lang="en-US" sz="66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unito Sa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326B89-5702-4DA7-8397-06EF04E22BF8}"/>
              </a:ext>
            </a:extLst>
          </p:cNvPr>
          <p:cNvSpPr txBox="1"/>
          <p:nvPr/>
        </p:nvSpPr>
        <p:spPr>
          <a:xfrm>
            <a:off x="5089362" y="4405299"/>
            <a:ext cx="3130216" cy="1055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C9D4E"/>
              </a:buClr>
            </a:pPr>
            <a:r>
              <a:rPr lang="en-US" sz="2200" dirty="0">
                <a:ea typeface="Times New Roman" panose="02020603050405020304" pitchFamily="18" charset="0"/>
              </a:rPr>
              <a:t>Supply Chain Streamline Process Of Artworks</a:t>
            </a:r>
          </a:p>
        </p:txBody>
      </p:sp>
      <p:pic>
        <p:nvPicPr>
          <p:cNvPr id="2052" name="Picture 4" descr="23,287 Decentralized icon Images, Stock Photos &amp; Vectors | Shutterstock">
            <a:extLst>
              <a:ext uri="{FF2B5EF4-FFF2-40B4-BE49-F238E27FC236}">
                <a16:creationId xmlns:a16="http://schemas.microsoft.com/office/drawing/2014/main" id="{21720EE7-8F1B-4E38-9103-2785DCD6A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1" t="12418" r="25384" b="39749"/>
          <a:stretch/>
        </p:blipFill>
        <p:spPr bwMode="auto">
          <a:xfrm>
            <a:off x="6528915" y="3314701"/>
            <a:ext cx="769187" cy="79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EACEF4-ED85-4F00-8CC7-53D609F88568}"/>
              </a:ext>
            </a:extLst>
          </p:cNvPr>
          <p:cNvSpPr txBox="1"/>
          <p:nvPr/>
        </p:nvSpPr>
        <p:spPr>
          <a:xfrm>
            <a:off x="6346134" y="2001480"/>
            <a:ext cx="4712346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C9D4E"/>
              </a:buClr>
            </a:pPr>
            <a:r>
              <a:rPr lang="en-US" sz="2800" dirty="0">
                <a:ea typeface="Times New Roman" panose="02020603050405020304" pitchFamily="18" charset="0"/>
              </a:rPr>
              <a:t>Artwork Supply Chain Website</a:t>
            </a:r>
          </a:p>
        </p:txBody>
      </p:sp>
      <p:pic>
        <p:nvPicPr>
          <p:cNvPr id="2054" name="Picture 6" descr="Instagram Verified Badge PNG Image, Transparent Png Image - PngNice">
            <a:extLst>
              <a:ext uri="{FF2B5EF4-FFF2-40B4-BE49-F238E27FC236}">
                <a16:creationId xmlns:a16="http://schemas.microsoft.com/office/drawing/2014/main" id="{A6C373A9-BFC9-45C1-A703-DB1C2D798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7" t="19932" r="29961" b="15556"/>
          <a:stretch/>
        </p:blipFill>
        <p:spPr bwMode="auto">
          <a:xfrm>
            <a:off x="9351374" y="3251850"/>
            <a:ext cx="978887" cy="92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C562601-31F5-4AE3-AB31-6A9D4C2189A7}"/>
              </a:ext>
            </a:extLst>
          </p:cNvPr>
          <p:cNvSpPr txBox="1"/>
          <p:nvPr/>
        </p:nvSpPr>
        <p:spPr>
          <a:xfrm>
            <a:off x="8219578" y="4413824"/>
            <a:ext cx="3329097" cy="1055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C9D4E"/>
              </a:buClr>
            </a:pPr>
            <a:r>
              <a:rPr lang="en-US" sz="2200" dirty="0">
                <a:ea typeface="Times New Roman" panose="02020603050405020304" pitchFamily="18" charset="0"/>
              </a:rPr>
              <a:t>Verify artwork’s Authenticity Ownership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D49390-EFA9-4B30-B681-21A44A6630F3}"/>
              </a:ext>
            </a:extLst>
          </p:cNvPr>
          <p:cNvSpPr/>
          <p:nvPr/>
        </p:nvSpPr>
        <p:spPr>
          <a:xfrm>
            <a:off x="0" y="6002766"/>
            <a:ext cx="12192000" cy="855233"/>
          </a:xfrm>
          <a:prstGeom prst="rect">
            <a:avLst/>
          </a:prstGeom>
          <a:solidFill>
            <a:srgbClr val="1007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EA82361-EB00-4C40-D622-1F8BF3F67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1739" y="3091047"/>
            <a:ext cx="1525950" cy="1525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EBC69F-D41F-D19E-872F-C490CFCCE4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247" y="958601"/>
            <a:ext cx="702060" cy="7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30310"/>
      </p:ext>
    </p:extLst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37D9DDD-F845-426E-A652-9889CC398533}"/>
              </a:ext>
            </a:extLst>
          </p:cNvPr>
          <p:cNvSpPr/>
          <p:nvPr/>
        </p:nvSpPr>
        <p:spPr>
          <a:xfrm>
            <a:off x="0" y="0"/>
            <a:ext cx="12192000" cy="1085463"/>
          </a:xfrm>
          <a:prstGeom prst="rect">
            <a:avLst/>
          </a:prstGeom>
          <a:solidFill>
            <a:srgbClr val="1007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A4834-2201-48E2-A1C7-CC290BB25AFD}"/>
              </a:ext>
            </a:extLst>
          </p:cNvPr>
          <p:cNvSpPr txBox="1"/>
          <p:nvPr/>
        </p:nvSpPr>
        <p:spPr>
          <a:xfrm>
            <a:off x="1681371" y="2547751"/>
            <a:ext cx="8774593" cy="446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ea typeface="Times New Roman" panose="02020603050405020304" pitchFamily="18" charset="0"/>
              </a:rPr>
              <a:t>Upload artwork and it’s Metadata </a:t>
            </a:r>
          </a:p>
          <a:p>
            <a:pPr marL="800100" lvl="1" indent="-342900" algn="just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ea typeface="Times New Roman" panose="02020603050405020304" pitchFamily="18" charset="0"/>
              </a:rPr>
              <a:t>Store Artwork Image and Metadata in the IPFS </a:t>
            </a:r>
          </a:p>
          <a:p>
            <a:pPr marL="800100" lvl="1" indent="-342900" algn="just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ea typeface="Times New Roman" panose="02020603050405020304" pitchFamily="18" charset="0"/>
              </a:rPr>
              <a:t>Upload Corresponding Hash to the Blockchain</a:t>
            </a: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ea typeface="Times New Roman" panose="02020603050405020304" pitchFamily="18" charset="0"/>
              </a:rPr>
              <a:t>Initiate Delivery and show the full delivery process along with updating Delivery Status.</a:t>
            </a: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ea typeface="Times New Roman" panose="02020603050405020304" pitchFamily="18" charset="0"/>
              </a:rPr>
              <a:t>Show Premium artworks in the Art Marketplace for bidding</a:t>
            </a: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ea typeface="Times New Roman" panose="02020603050405020304" pitchFamily="18" charset="0"/>
              </a:rPr>
              <a:t>Get Royalty profit as the </a:t>
            </a:r>
            <a:r>
              <a:rPr lang="en-US" sz="2400" dirty="0">
                <a:ea typeface="Times New Roman" panose="02020603050405020304" pitchFamily="18" charset="0"/>
              </a:rPr>
              <a:t>original creator.</a:t>
            </a:r>
            <a:endParaRPr lang="en-US" sz="2400" dirty="0">
              <a:effectLst/>
              <a:ea typeface="Times New Roman" panose="02020603050405020304" pitchFamily="18" charset="0"/>
            </a:endParaRP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6B115-0C1F-44BC-AF82-555827A78912}"/>
              </a:ext>
            </a:extLst>
          </p:cNvPr>
          <p:cNvSpPr txBox="1"/>
          <p:nvPr/>
        </p:nvSpPr>
        <p:spPr>
          <a:xfrm>
            <a:off x="2798179" y="188788"/>
            <a:ext cx="6595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unito Sans" panose="00000500000000000000" pitchFamily="2" charset="0"/>
              </a:rPr>
              <a:t>Proposed Solution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85800E-5F94-8B15-5E93-70A6EB04AFEC}"/>
              </a:ext>
            </a:extLst>
          </p:cNvPr>
          <p:cNvSpPr txBox="1"/>
          <p:nvPr/>
        </p:nvSpPr>
        <p:spPr>
          <a:xfrm>
            <a:off x="0" y="1651076"/>
            <a:ext cx="3834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rgbClr val="1007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unito Sans" panose="00000500000000000000" pitchFamily="2" charset="0"/>
              </a:rPr>
              <a:t>Creator</a:t>
            </a:r>
          </a:p>
        </p:txBody>
      </p:sp>
    </p:spTree>
    <p:extLst>
      <p:ext uri="{BB962C8B-B14F-4D97-AF65-F5344CB8AC3E}">
        <p14:creationId xmlns:p14="http://schemas.microsoft.com/office/powerpoint/2010/main" val="4148117818"/>
      </p:ext>
    </p:ext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37D9DDD-F845-426E-A652-9889CC398533}"/>
              </a:ext>
            </a:extLst>
          </p:cNvPr>
          <p:cNvSpPr/>
          <p:nvPr/>
        </p:nvSpPr>
        <p:spPr>
          <a:xfrm>
            <a:off x="0" y="0"/>
            <a:ext cx="12192000" cy="1085463"/>
          </a:xfrm>
          <a:prstGeom prst="rect">
            <a:avLst/>
          </a:prstGeom>
          <a:solidFill>
            <a:srgbClr val="1007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A4834-2201-48E2-A1C7-CC290BB25AFD}"/>
              </a:ext>
            </a:extLst>
          </p:cNvPr>
          <p:cNvSpPr txBox="1"/>
          <p:nvPr/>
        </p:nvSpPr>
        <p:spPr>
          <a:xfrm>
            <a:off x="2052433" y="2390943"/>
            <a:ext cx="7532716" cy="391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ea typeface="Times New Roman" panose="02020603050405020304" pitchFamily="18" charset="0"/>
              </a:rPr>
              <a:t>Browse, search and filter the artworks</a:t>
            </a: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ea typeface="Times New Roman" panose="02020603050405020304" pitchFamily="18" charset="0"/>
              </a:rPr>
              <a:t>Can Place order to buy preferable artwork with 10% price</a:t>
            </a: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ea typeface="Times New Roman" panose="02020603050405020304" pitchFamily="18" charset="0"/>
              </a:rPr>
              <a:t>Can confirm buying process by paying remaining 90% after delivery</a:t>
            </a: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ea typeface="Times New Roman" panose="02020603050405020304" pitchFamily="18" charset="0"/>
              </a:rPr>
              <a:t>Can </a:t>
            </a:r>
            <a:r>
              <a:rPr lang="en-US" sz="2400" dirty="0">
                <a:ea typeface="Times New Roman" panose="02020603050405020304" pitchFamily="18" charset="0"/>
              </a:rPr>
              <a:t>place a bid for premium artworks</a:t>
            </a: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ea typeface="Times New Roman" panose="02020603050405020304" pitchFamily="18" charset="0"/>
              </a:rPr>
              <a:t>Can verify the certificate of authenticity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6B115-0C1F-44BC-AF82-555827A78912}"/>
              </a:ext>
            </a:extLst>
          </p:cNvPr>
          <p:cNvSpPr txBox="1"/>
          <p:nvPr/>
        </p:nvSpPr>
        <p:spPr>
          <a:xfrm>
            <a:off x="2798179" y="188788"/>
            <a:ext cx="6595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unito Sans" panose="00000500000000000000" pitchFamily="2" charset="0"/>
              </a:rPr>
              <a:t>Proposed Solution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E6B4E-3E22-3FD4-5E29-9F5133AF1556}"/>
              </a:ext>
            </a:extLst>
          </p:cNvPr>
          <p:cNvSpPr txBox="1"/>
          <p:nvPr/>
        </p:nvSpPr>
        <p:spPr>
          <a:xfrm>
            <a:off x="0" y="1651076"/>
            <a:ext cx="3834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rgbClr val="1007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unito Sans" panose="00000500000000000000" pitchFamily="2" charset="0"/>
              </a:rPr>
              <a:t>Buyer</a:t>
            </a:r>
          </a:p>
        </p:txBody>
      </p:sp>
    </p:spTree>
    <p:extLst>
      <p:ext uri="{BB962C8B-B14F-4D97-AF65-F5344CB8AC3E}">
        <p14:creationId xmlns:p14="http://schemas.microsoft.com/office/powerpoint/2010/main" val="2964875976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37D9DDD-F845-426E-A652-9889CC398533}"/>
              </a:ext>
            </a:extLst>
          </p:cNvPr>
          <p:cNvSpPr/>
          <p:nvPr/>
        </p:nvSpPr>
        <p:spPr>
          <a:xfrm>
            <a:off x="0" y="0"/>
            <a:ext cx="12192000" cy="1085463"/>
          </a:xfrm>
          <a:prstGeom prst="rect">
            <a:avLst/>
          </a:prstGeom>
          <a:solidFill>
            <a:srgbClr val="1007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A4834-2201-48E2-A1C7-CC290BB25AFD}"/>
              </a:ext>
            </a:extLst>
          </p:cNvPr>
          <p:cNvSpPr txBox="1"/>
          <p:nvPr/>
        </p:nvSpPr>
        <p:spPr>
          <a:xfrm>
            <a:off x="2329641" y="2390943"/>
            <a:ext cx="7532716" cy="2805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ea typeface="Times New Roman" panose="02020603050405020304" pitchFamily="18" charset="0"/>
              </a:rPr>
              <a:t>Verify an artwork</a:t>
            </a:r>
          </a:p>
          <a:p>
            <a:pPr marL="342900" indent="-342900" algn="just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ea typeface="Times New Roman" panose="02020603050405020304" pitchFamily="18" charset="0"/>
              </a:rPr>
              <a:t>Issue Certificate against the artwork</a:t>
            </a:r>
          </a:p>
          <a:p>
            <a:pPr marL="342900" indent="-342900" algn="just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ea typeface="Times New Roman" panose="02020603050405020304" pitchFamily="18" charset="0"/>
              </a:rPr>
              <a:t>Make the certificate soul bound NFT</a:t>
            </a:r>
          </a:p>
          <a:p>
            <a:pPr marL="342900" indent="-342900" algn="just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ea typeface="Times New Roman" panose="02020603050405020304" pitchFamily="18" charset="0"/>
            </a:endParaRP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6B115-0C1F-44BC-AF82-555827A78912}"/>
              </a:ext>
            </a:extLst>
          </p:cNvPr>
          <p:cNvSpPr txBox="1"/>
          <p:nvPr/>
        </p:nvSpPr>
        <p:spPr>
          <a:xfrm>
            <a:off x="2798179" y="188788"/>
            <a:ext cx="6595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unito Sans" panose="00000500000000000000" pitchFamily="2" charset="0"/>
              </a:rPr>
              <a:t>Proposed Solution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1A1A5E-66EF-DF4E-DFDE-AE25429A4B1A}"/>
              </a:ext>
            </a:extLst>
          </p:cNvPr>
          <p:cNvSpPr txBox="1"/>
          <p:nvPr/>
        </p:nvSpPr>
        <p:spPr>
          <a:xfrm>
            <a:off x="0" y="1651076"/>
            <a:ext cx="3834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rgbClr val="1007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unito Sans" panose="00000500000000000000" pitchFamily="2" charset="0"/>
              </a:rPr>
              <a:t>Verifier</a:t>
            </a:r>
          </a:p>
        </p:txBody>
      </p:sp>
    </p:spTree>
    <p:extLst>
      <p:ext uri="{BB962C8B-B14F-4D97-AF65-F5344CB8AC3E}">
        <p14:creationId xmlns:p14="http://schemas.microsoft.com/office/powerpoint/2010/main" val="321412684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67ABBFD-C740-44B2-AE51-DAE22BBB486F}"/>
              </a:ext>
            </a:extLst>
          </p:cNvPr>
          <p:cNvSpPr/>
          <p:nvPr/>
        </p:nvSpPr>
        <p:spPr>
          <a:xfrm>
            <a:off x="0" y="0"/>
            <a:ext cx="12192000" cy="1085463"/>
          </a:xfrm>
          <a:prstGeom prst="rect">
            <a:avLst/>
          </a:prstGeom>
          <a:solidFill>
            <a:srgbClr val="1007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8DCF17-35F0-4B68-94CE-6E1AA0269C07}"/>
              </a:ext>
            </a:extLst>
          </p:cNvPr>
          <p:cNvSpPr txBox="1"/>
          <p:nvPr/>
        </p:nvSpPr>
        <p:spPr>
          <a:xfrm>
            <a:off x="2814404" y="266497"/>
            <a:ext cx="6595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unito Sans" panose="00000500000000000000" pitchFamily="2" charset="0"/>
              </a:rPr>
              <a:t>Technologies</a:t>
            </a:r>
          </a:p>
        </p:txBody>
      </p:sp>
      <p:pic>
        <p:nvPicPr>
          <p:cNvPr id="4098" name="Picture 2" descr="Next.js - Wikipedia">
            <a:extLst>
              <a:ext uri="{FF2B5EF4-FFF2-40B4-BE49-F238E27FC236}">
                <a16:creationId xmlns:a16="http://schemas.microsoft.com/office/drawing/2014/main" id="{EA042E83-5B1F-4728-A0A5-01FCF4B6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218" y="2837403"/>
            <a:ext cx="1244963" cy="74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467154-21F0-4640-914C-7AD05BDD16EA}"/>
              </a:ext>
            </a:extLst>
          </p:cNvPr>
          <p:cNvSpPr/>
          <p:nvPr/>
        </p:nvSpPr>
        <p:spPr>
          <a:xfrm>
            <a:off x="1255103" y="2047481"/>
            <a:ext cx="2334409" cy="5320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Nunito Sans" panose="00000500000000000000" pitchFamily="2" charset="0"/>
              </a:rPr>
              <a:t>Frontend</a:t>
            </a:r>
          </a:p>
        </p:txBody>
      </p:sp>
      <p:pic>
        <p:nvPicPr>
          <p:cNvPr id="4100" name="Picture 4" descr="Icon request: Figma · Issue #13536 · FortAwesome/Font-Awesome · GitHub">
            <a:extLst>
              <a:ext uri="{FF2B5EF4-FFF2-40B4-BE49-F238E27FC236}">
                <a16:creationId xmlns:a16="http://schemas.microsoft.com/office/drawing/2014/main" id="{8A940736-9AF8-446B-95AE-1A0B36A6F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218" y="4988109"/>
            <a:ext cx="1061621" cy="106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E38BA21-4419-4479-8D02-F5AECF5BA729}"/>
              </a:ext>
            </a:extLst>
          </p:cNvPr>
          <p:cNvSpPr/>
          <p:nvPr/>
        </p:nvSpPr>
        <p:spPr>
          <a:xfrm>
            <a:off x="1238877" y="4147430"/>
            <a:ext cx="2334409" cy="5320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Nunito Sans" panose="00000500000000000000" pitchFamily="2" charset="0"/>
              </a:rPr>
              <a:t>Design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694C0F-7625-42BD-A1C0-C7929A3B205E}"/>
              </a:ext>
            </a:extLst>
          </p:cNvPr>
          <p:cNvSpPr/>
          <p:nvPr/>
        </p:nvSpPr>
        <p:spPr>
          <a:xfrm>
            <a:off x="5081669" y="2047481"/>
            <a:ext cx="2334409" cy="5320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Nunito Sans" panose="00000500000000000000" pitchFamily="2" charset="0"/>
              </a:rPr>
              <a:t>NFT Contract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C4ED1E-0870-4BA5-94E3-720F54D265CB}"/>
              </a:ext>
            </a:extLst>
          </p:cNvPr>
          <p:cNvSpPr/>
          <p:nvPr/>
        </p:nvSpPr>
        <p:spPr>
          <a:xfrm>
            <a:off x="5065443" y="4147430"/>
            <a:ext cx="2334409" cy="5320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Nunito Sans" panose="00000500000000000000" pitchFamily="2" charset="0"/>
              </a:rPr>
              <a:t>IDE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A66CFE67-90A4-4F27-AD2F-B130529A2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568" y="2893698"/>
            <a:ext cx="402138" cy="62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ard hat safety helmet Vectors &amp; Illustrations for Free Download | Freepik">
            <a:extLst>
              <a:ext uri="{FF2B5EF4-FFF2-40B4-BE49-F238E27FC236}">
                <a16:creationId xmlns:a16="http://schemas.microsoft.com/office/drawing/2014/main" id="{DE347301-6D02-41E1-91EE-6CD507059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8" t="25883" r="18223" b="25333"/>
          <a:stretch/>
        </p:blipFill>
        <p:spPr bwMode="auto">
          <a:xfrm>
            <a:off x="6162663" y="2893698"/>
            <a:ext cx="1015563" cy="76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C4D10DC-CBC2-4842-ADB1-656BF7809179}"/>
              </a:ext>
            </a:extLst>
          </p:cNvPr>
          <p:cNvSpPr/>
          <p:nvPr/>
        </p:nvSpPr>
        <p:spPr>
          <a:xfrm>
            <a:off x="8587085" y="2047481"/>
            <a:ext cx="2334409" cy="5320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Nunito Sans" panose="00000500000000000000" pitchFamily="2" charset="0"/>
              </a:rPr>
              <a:t>Wallet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1C5C83-19DA-4C73-A2B2-70AB793561C2}"/>
              </a:ext>
            </a:extLst>
          </p:cNvPr>
          <p:cNvSpPr/>
          <p:nvPr/>
        </p:nvSpPr>
        <p:spPr>
          <a:xfrm>
            <a:off x="8570859" y="4147430"/>
            <a:ext cx="2334409" cy="5320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Nunito Sans" panose="00000500000000000000" pitchFamily="2" charset="0"/>
              </a:rPr>
              <a:t>Library</a:t>
            </a:r>
          </a:p>
        </p:txBody>
      </p:sp>
      <p:pic>
        <p:nvPicPr>
          <p:cNvPr id="4110" name="Picture 14" descr="MetaMask Icon - Download in Flat Style">
            <a:extLst>
              <a:ext uri="{FF2B5EF4-FFF2-40B4-BE49-F238E27FC236}">
                <a16:creationId xmlns:a16="http://schemas.microsoft.com/office/drawing/2014/main" id="{EE04DFD2-DCBB-420C-BBFD-4B2BCFDA6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341" y="2727974"/>
            <a:ext cx="933730" cy="93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4BB90A61-E567-4F06-A3DD-B1661948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511" y="4827923"/>
            <a:ext cx="2474653" cy="137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2BCB34-B8B8-4AB5-B421-F1C5CC706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336" y="4970082"/>
            <a:ext cx="995328" cy="99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985371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937028-259C-4318-A539-562AD91403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07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CAC7EE-5B38-5839-A231-521B257660A2}"/>
              </a:ext>
            </a:extLst>
          </p:cNvPr>
          <p:cNvSpPr txBox="1"/>
          <p:nvPr/>
        </p:nvSpPr>
        <p:spPr>
          <a:xfrm>
            <a:off x="3572292" y="2919158"/>
            <a:ext cx="504741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1400"/>
              </a:spcBef>
              <a:spcAft>
                <a:spcPts val="1200"/>
              </a:spcAft>
            </a:pPr>
            <a:r>
              <a:rPr lang="en-US" sz="6000" i="0" spc="230" dirty="0">
                <a:solidFill>
                  <a:schemeClr val="bg1"/>
                </a:solidFill>
                <a:effectLst/>
                <a:latin typeface="Bebas Neue" panose="020B0606020202050201" pitchFamily="34" charset="0"/>
                <a:ea typeface="Source Code Pro" panose="020B0509030403020204" pitchFamily="49" charset="0"/>
                <a:cs typeface="Arial" panose="020B0604020202020204" pitchFamily="34" charset="0"/>
              </a:rPr>
              <a:t>Let us now demonstrate the project</a:t>
            </a:r>
            <a:endParaRPr lang="en-US" sz="6000" i="1" spc="230" dirty="0">
              <a:solidFill>
                <a:schemeClr val="bg1"/>
              </a:solidFill>
              <a:effectLst/>
              <a:latin typeface="Bebas Neue" panose="020B0606020202050201" pitchFamily="34" charset="0"/>
              <a:ea typeface="Source Code Pro" panose="020B0509030403020204" pitchFamily="49" charset="0"/>
              <a:cs typeface="Times New Roman" panose="02020603050405020304" pitchFamily="18" charset="0"/>
            </a:endParaRPr>
          </a:p>
        </p:txBody>
      </p:sp>
      <p:pic>
        <p:nvPicPr>
          <p:cNvPr id="12" name="Picture 4" descr="RareBlocks Logo">
            <a:extLst>
              <a:ext uri="{FF2B5EF4-FFF2-40B4-BE49-F238E27FC236}">
                <a16:creationId xmlns:a16="http://schemas.microsoft.com/office/drawing/2014/main" id="{EC7A0334-D5A0-45EB-8B0D-32A02AC797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6" t="67169"/>
          <a:stretch/>
        </p:blipFill>
        <p:spPr bwMode="auto">
          <a:xfrm>
            <a:off x="4980791" y="474694"/>
            <a:ext cx="2463451" cy="19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867810"/>
      </p:ext>
    </p:extLst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DA4834-2201-48E2-A1C7-CC290BB25AFD}"/>
              </a:ext>
            </a:extLst>
          </p:cNvPr>
          <p:cNvSpPr txBox="1"/>
          <p:nvPr/>
        </p:nvSpPr>
        <p:spPr>
          <a:xfrm>
            <a:off x="2953366" y="1581876"/>
            <a:ext cx="6285265" cy="4420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Issue and Verify certificate</a:t>
            </a:r>
          </a:p>
          <a:p>
            <a:pPr marL="285750" lvl="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Automated testing and deployment</a:t>
            </a: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Royalty Management and Integration</a:t>
            </a: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 Mint NFT to issue certificate</a:t>
            </a: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Implementing Fee Split and premium Auction </a:t>
            </a:r>
          </a:p>
          <a:p>
            <a:pPr fontAlgn="base">
              <a:lnSpc>
                <a:spcPct val="200000"/>
              </a:lnSpc>
            </a:pPr>
            <a:r>
              <a:rPr lang="en-US" sz="2400" dirty="0"/>
              <a:t>Management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2FF95C-CF3C-42BF-91ED-7625D53C31CA}"/>
              </a:ext>
            </a:extLst>
          </p:cNvPr>
          <p:cNvSpPr/>
          <p:nvPr/>
        </p:nvSpPr>
        <p:spPr>
          <a:xfrm>
            <a:off x="0" y="6002766"/>
            <a:ext cx="12192000" cy="855233"/>
          </a:xfrm>
          <a:prstGeom prst="rect">
            <a:avLst/>
          </a:prstGeom>
          <a:solidFill>
            <a:srgbClr val="1007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71F621-E69D-469F-A420-FB59CD9A821C}"/>
              </a:ext>
            </a:extLst>
          </p:cNvPr>
          <p:cNvSpPr txBox="1"/>
          <p:nvPr/>
        </p:nvSpPr>
        <p:spPr>
          <a:xfrm>
            <a:off x="2798179" y="746784"/>
            <a:ext cx="6595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unito Sans" panose="00000500000000000000" pitchFamily="2" charset="0"/>
              </a:rPr>
              <a:t>Technical Challenges</a:t>
            </a:r>
          </a:p>
        </p:txBody>
      </p:sp>
    </p:spTree>
    <p:extLst>
      <p:ext uri="{BB962C8B-B14F-4D97-AF65-F5344CB8AC3E}">
        <p14:creationId xmlns:p14="http://schemas.microsoft.com/office/powerpoint/2010/main" val="3554117496"/>
      </p:ext>
    </p:extLst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DA4834-2201-48E2-A1C7-CC290BB25AFD}"/>
              </a:ext>
            </a:extLst>
          </p:cNvPr>
          <p:cNvSpPr txBox="1"/>
          <p:nvPr/>
        </p:nvSpPr>
        <p:spPr>
          <a:xfrm>
            <a:off x="5811107" y="2052189"/>
            <a:ext cx="5346167" cy="4420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Gas fee optimization (unchecked, local storage variable to reduce write operation)</a:t>
            </a:r>
          </a:p>
          <a:p>
            <a:pPr marL="285750" lvl="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 User friendly interface</a:t>
            </a:r>
          </a:p>
          <a:p>
            <a:pPr marL="285750" lvl="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Automating the deployment and testing process.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0201DB-8A44-404F-94CD-060E58570A9E}"/>
              </a:ext>
            </a:extLst>
          </p:cNvPr>
          <p:cNvSpPr/>
          <p:nvPr/>
        </p:nvSpPr>
        <p:spPr>
          <a:xfrm>
            <a:off x="0" y="0"/>
            <a:ext cx="4754880" cy="6858000"/>
          </a:xfrm>
          <a:prstGeom prst="rect">
            <a:avLst/>
          </a:prstGeom>
          <a:solidFill>
            <a:srgbClr val="1007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CE89CD-E30A-42A4-9AB3-F88B779A8380}"/>
              </a:ext>
            </a:extLst>
          </p:cNvPr>
          <p:cNvSpPr txBox="1"/>
          <p:nvPr/>
        </p:nvSpPr>
        <p:spPr>
          <a:xfrm>
            <a:off x="909616" y="2442616"/>
            <a:ext cx="29356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unito Sans" panose="00000500000000000000" pitchFamily="2" charset="0"/>
              </a:rPr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456296456"/>
      </p:ext>
    </p:extLst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</TotalTime>
  <Words>223</Words>
  <Application>Microsoft Office PowerPoint</Application>
  <PresentationFormat>Widescreen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Google spies</vt:lpstr>
      <vt:lpstr>Arial</vt:lpstr>
      <vt:lpstr>Calibri</vt:lpstr>
      <vt:lpstr>Wingdings</vt:lpstr>
      <vt:lpstr>Lato</vt:lpstr>
      <vt:lpstr>Segoe UI Symbol</vt:lpstr>
      <vt:lpstr>Calibri Light</vt:lpstr>
      <vt:lpstr>Nunito Sans</vt:lpstr>
      <vt:lpstr>Bebas Neue</vt:lpstr>
      <vt:lpstr>Source Code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Tasmia Zerin</dc:creator>
  <cp:lastModifiedBy>Jitesh Sureka</cp:lastModifiedBy>
  <cp:revision>66</cp:revision>
  <dcterms:created xsi:type="dcterms:W3CDTF">2022-04-18T15:49:00Z</dcterms:created>
  <dcterms:modified xsi:type="dcterms:W3CDTF">2023-07-14T02:34:55Z</dcterms:modified>
</cp:coreProperties>
</file>